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95" r:id="rId19"/>
    <p:sldId id="274" r:id="rId20"/>
    <p:sldId id="276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292" r:id="rId36"/>
    <p:sldId id="293" r:id="rId37"/>
    <p:sldId id="294" r:id="rId38"/>
    <p:sldId id="310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6996B-40A5-874C-A6EF-61E54E38E4CB}" type="datetimeFigureOut">
              <a:rPr lang="ru-RU" smtClean="0"/>
              <a:t>06.06.24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1D88F-6F2D-5145-8522-CD1222922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144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B3802-705B-3B46-B6B4-EE18A52F81D7}" type="datetimeFigureOut">
              <a:rPr lang="ru-RU" smtClean="0"/>
              <a:t>06.06.24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887D6-6435-C345-9504-696DC9C53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190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2488-1DC0-A542-A693-5412D9466AB3}" type="datetime1">
              <a:rPr lang="ru-RU" smtClean="0"/>
              <a:t>06.06.24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A45-2BDC-AD4E-AF4E-D76B916481BE}" type="datetime1">
              <a:rPr lang="ru-RU" smtClean="0"/>
              <a:t>06.06.24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FBAB-CDAF-E040-ADC7-F6FD33200B4C}" type="datetime1">
              <a:rPr lang="ru-RU" smtClean="0"/>
              <a:t>06.06.24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19F4F-EFF6-A241-9BB8-5B8042A70276}" type="datetime1">
              <a:rPr lang="ru-RU" smtClean="0"/>
              <a:t>06.06.24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29CF-D8D5-5C40-8D9B-702AC2533B51}" type="datetime1">
              <a:rPr lang="ru-RU" smtClean="0"/>
              <a:t>06.06.24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69CA5-62C4-1E40-9738-3B122E038923}" type="datetime1">
              <a:rPr lang="ru-RU" smtClean="0"/>
              <a:t>06.06.24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1FE8-1577-5444-9BFC-057D5687449D}" type="datetime1">
              <a:rPr lang="ru-RU" smtClean="0"/>
              <a:t>06.06.24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3B94-F397-3941-93BA-F0CDDCC3E6AC}" type="datetime1">
              <a:rPr lang="ru-RU" smtClean="0"/>
              <a:t>06.06.24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4D70-DB03-F641-864F-F0C5352147C5}" type="datetime1">
              <a:rPr lang="ru-RU" smtClean="0"/>
              <a:t>06.06.24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DC1C-1893-2348-A2E4-3D7491492393}" type="datetime1">
              <a:rPr lang="ru-RU" smtClean="0"/>
              <a:t>06.06.24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Чтобы добавить рисунок, перетащите его на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D7244-3CA3-9C43-866B-8C1D479D83C2}" type="datetime1">
              <a:rPr lang="ru-RU" smtClean="0"/>
              <a:t>06.06.24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AEE06C0-E73B-714A-9200-FD17BA3EE873}" type="datetime1">
              <a:rPr lang="ru-RU" smtClean="0"/>
              <a:t>06.06.24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3246639" y="4501135"/>
            <a:ext cx="2537118" cy="882119"/>
          </a:xfrm>
        </p:spPr>
        <p:txBody>
          <a:bodyPr/>
          <a:lstStyle/>
          <a:p>
            <a:pPr algn="ctr"/>
            <a:r>
              <a:rPr lang="en-US" dirty="0" err="1" smtClean="0"/>
              <a:t>Mariia</a:t>
            </a:r>
            <a:r>
              <a:rPr lang="en-US" dirty="0" smtClean="0"/>
              <a:t> </a:t>
            </a:r>
            <a:r>
              <a:rPr lang="en-US" dirty="0" err="1" smtClean="0"/>
              <a:t>Makarova</a:t>
            </a:r>
            <a:endParaRPr lang="ru-RU" dirty="0"/>
          </a:p>
        </p:txBody>
      </p:sp>
      <p:sp>
        <p:nvSpPr>
          <p:cNvPr id="3" name="Название 2"/>
          <p:cNvSpPr>
            <a:spLocks noGrp="1"/>
          </p:cNvSpPr>
          <p:nvPr>
            <p:ph type="ctrTitle"/>
          </p:nvPr>
        </p:nvSpPr>
        <p:spPr>
          <a:xfrm>
            <a:off x="163455" y="1438457"/>
            <a:ext cx="8776228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en-US" dirty="0" smtClean="0">
                <a:effectLst/>
              </a:rPr>
              <a:t>Machine Learning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Techniques for Chemical Toxicity Prediction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49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Dataset Analysis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10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77" y="839498"/>
            <a:ext cx="7118917" cy="55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Dataset Analysis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11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39800"/>
            <a:ext cx="8064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</a:t>
            </a:r>
            <a:r>
              <a:rPr lang="en-CA" dirty="0" smtClean="0">
                <a:effectLst/>
              </a:rPr>
              <a:t>Engineering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" y="2864317"/>
            <a:ext cx="7766217" cy="3855569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" y="817438"/>
            <a:ext cx="6984524" cy="20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1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</a:t>
            </a:r>
            <a:r>
              <a:rPr lang="en-CA" dirty="0">
                <a:effectLst/>
              </a:rPr>
              <a:t>Engineering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28" y="871648"/>
            <a:ext cx="7070439" cy="56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</a:t>
            </a:r>
            <a:r>
              <a:rPr lang="en-CA" dirty="0">
                <a:effectLst/>
              </a:rPr>
              <a:t>Engineering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14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0" y="871648"/>
            <a:ext cx="8608590" cy="267528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5" y="3546933"/>
            <a:ext cx="7646459" cy="29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</a:t>
            </a:r>
            <a:r>
              <a:rPr lang="en-CA" dirty="0">
                <a:effectLst/>
              </a:rPr>
              <a:t>Engineering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15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653"/>
            <a:ext cx="9144000" cy="32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Generation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16</a:t>
            </a:fld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0" y="1382753"/>
            <a:ext cx="8923511" cy="4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Feature </a:t>
            </a:r>
            <a:r>
              <a:rPr lang="en-CA" dirty="0">
                <a:effectLst/>
              </a:rPr>
              <a:t>Engineering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17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37" y="1018642"/>
            <a:ext cx="6723760" cy="377353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7611"/>
            <a:ext cx="9144000" cy="10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0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18</a:t>
            </a:fld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162615" y="1217886"/>
            <a:ext cx="8841685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i="1" dirty="0" err="1" smtClean="0"/>
              <a:t>HistGradientBoostingClassifier</a:t>
            </a:r>
            <a:endParaRPr lang="en-US" i="1" dirty="0" smtClean="0"/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ru-RU" i="1" dirty="0" err="1" smtClean="0"/>
              <a:t>HistGradientBoostingClassifier</a:t>
            </a:r>
            <a:r>
              <a:rPr lang="en-US" i="1" dirty="0" smtClean="0"/>
              <a:t> with weights</a:t>
            </a:r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ru-RU" i="1" dirty="0" err="1" smtClean="0"/>
              <a:t>HistGradientBoostingClassifier</a:t>
            </a:r>
            <a:r>
              <a:rPr lang="en-US" i="1" dirty="0" smtClean="0"/>
              <a:t> using SMOTE</a:t>
            </a:r>
          </a:p>
          <a:p>
            <a:endParaRPr lang="en-CA" i="1" dirty="0" smtClean="0"/>
          </a:p>
          <a:p>
            <a:pPr marL="285750" indent="-285750">
              <a:buFont typeface="Arial"/>
              <a:buChar char="•"/>
            </a:pPr>
            <a:r>
              <a:rPr lang="en-CA" i="1" dirty="0" smtClean="0"/>
              <a:t>Random Forest</a:t>
            </a:r>
          </a:p>
          <a:p>
            <a:pPr marL="285750" indent="-285750">
              <a:buFont typeface="Arial"/>
              <a:buChar char="•"/>
            </a:pPr>
            <a:endParaRPr lang="en-CA" i="1" dirty="0"/>
          </a:p>
          <a:p>
            <a:pPr marL="285750" indent="-285750">
              <a:buFont typeface="Arial"/>
              <a:buChar char="•"/>
            </a:pPr>
            <a:r>
              <a:rPr lang="en-CA" i="1" dirty="0" err="1"/>
              <a:t>AdaBoost</a:t>
            </a:r>
            <a:endParaRPr lang="en-CA" i="1" dirty="0" smtClean="0"/>
          </a:p>
          <a:p>
            <a:pPr marL="285750" indent="-285750">
              <a:buFont typeface="Arial"/>
              <a:buChar char="•"/>
            </a:pPr>
            <a:endParaRPr lang="en-CA" i="1" dirty="0"/>
          </a:p>
          <a:p>
            <a:pPr marL="285750" indent="-285750">
              <a:buFont typeface="Arial"/>
              <a:buChar char="•"/>
            </a:pPr>
            <a:r>
              <a:rPr lang="en-CA" i="1" dirty="0" err="1" smtClean="0"/>
              <a:t>XGBoost</a:t>
            </a:r>
            <a:endParaRPr lang="en-CA" i="1" dirty="0"/>
          </a:p>
          <a:p>
            <a:pPr marL="285750" indent="-285750">
              <a:buFont typeface="Arial"/>
              <a:buChar char="•"/>
            </a:pPr>
            <a:endParaRPr lang="en-CA" i="1" dirty="0" smtClean="0"/>
          </a:p>
          <a:p>
            <a:pPr marL="285750" indent="-285750">
              <a:buFont typeface="Arial"/>
              <a:buChar char="•"/>
            </a:pPr>
            <a:r>
              <a:rPr lang="en-CA" i="1" dirty="0" err="1" smtClean="0"/>
              <a:t>LightGBM</a:t>
            </a:r>
            <a:endParaRPr lang="en-US" i="1" dirty="0"/>
          </a:p>
          <a:p>
            <a:pPr marL="285750" indent="-285750">
              <a:buFont typeface="Arial"/>
              <a:buChar char="•"/>
            </a:pP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CA" i="1" dirty="0" smtClean="0"/>
              <a:t>SVM</a:t>
            </a:r>
          </a:p>
          <a:p>
            <a:pPr marL="285750" indent="-285750">
              <a:buFont typeface="Arial"/>
              <a:buChar char="•"/>
            </a:pPr>
            <a:endParaRPr lang="en-CA" i="1" dirty="0"/>
          </a:p>
          <a:p>
            <a:pPr marL="285750" indent="-285750">
              <a:buFont typeface="Arial"/>
              <a:buChar char="•"/>
            </a:pPr>
            <a:r>
              <a:rPr lang="en-CA" i="1" dirty="0" smtClean="0"/>
              <a:t>Neural Network (FNN)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39157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endParaRPr lang="en-US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19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67" y="759579"/>
            <a:ext cx="5975892" cy="396736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45" y="4726947"/>
            <a:ext cx="5476062" cy="18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>
                <a:effectLst/>
              </a:rPr>
              <a:t>Significance of Toxicity Prediction</a:t>
            </a:r>
            <a:endParaRPr lang="ru-RU" dirty="0"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896358"/>
            <a:ext cx="914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Toxicity </a:t>
            </a:r>
            <a:r>
              <a:rPr lang="en-US" dirty="0" smtClean="0"/>
              <a:t>refers to the degree to which a chemical substance or a particular mixture of substances can damage an organism.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Public Health</a:t>
            </a:r>
            <a:r>
              <a:rPr lang="en-CA" b="1" dirty="0" smtClean="0"/>
              <a:t>:</a:t>
            </a:r>
            <a:r>
              <a:rPr lang="en-CA" dirty="0"/>
              <a:t> </a:t>
            </a:r>
            <a:r>
              <a:rPr lang="en-CA" dirty="0" smtClean="0"/>
              <a:t>Identifying </a:t>
            </a:r>
            <a:r>
              <a:rPr lang="en-CA" dirty="0"/>
              <a:t>toxic compounds helps prevent human exposure to harmful chemicals</a:t>
            </a:r>
            <a:r>
              <a:rPr lang="en-CA" dirty="0" smtClean="0"/>
              <a:t>.</a:t>
            </a:r>
          </a:p>
          <a:p>
            <a:pPr marL="285750" lvl="0" indent="-285750">
              <a:buFont typeface="Arial"/>
              <a:buChar char="•"/>
            </a:pPr>
            <a:endParaRPr lang="en-CA" dirty="0"/>
          </a:p>
          <a:p>
            <a:pPr marL="285750" indent="-285750">
              <a:buFont typeface="Arial"/>
              <a:buChar char="•"/>
            </a:pPr>
            <a:r>
              <a:rPr lang="en-CA" b="1" dirty="0"/>
              <a:t>Environmental Protection</a:t>
            </a:r>
            <a:r>
              <a:rPr lang="en-CA" b="1" dirty="0" smtClean="0"/>
              <a:t>: </a:t>
            </a:r>
            <a:r>
              <a:rPr lang="en-CA" dirty="0"/>
              <a:t>Preventing the release of toxic substances into the environment protects ecosystems.</a:t>
            </a:r>
            <a:endParaRPr lang="ru-RU" dirty="0"/>
          </a:p>
          <a:p>
            <a:pPr marL="285750" lvl="0" indent="-285750">
              <a:buFont typeface="Arial"/>
              <a:buChar char="•"/>
            </a:pPr>
            <a:endParaRPr lang="en-CA" dirty="0" smtClean="0"/>
          </a:p>
          <a:p>
            <a:pPr marL="285750" indent="-285750">
              <a:buFont typeface="Arial"/>
              <a:buChar char="•"/>
            </a:pPr>
            <a:r>
              <a:rPr lang="en-CA" b="1" dirty="0" smtClean="0"/>
              <a:t>Regulatory </a:t>
            </a:r>
            <a:r>
              <a:rPr lang="en-CA" b="1" dirty="0"/>
              <a:t>Compliance</a:t>
            </a:r>
            <a:r>
              <a:rPr lang="en-CA" b="1" dirty="0" smtClean="0"/>
              <a:t>: </a:t>
            </a:r>
            <a:r>
              <a:rPr lang="en-CA" dirty="0"/>
              <a:t>Ensuring products meet safety standards set by regulatory agencies.</a:t>
            </a:r>
            <a:endParaRPr lang="ru-RU" dirty="0"/>
          </a:p>
          <a:p>
            <a:pPr marL="285750" lvl="0" indent="-285750">
              <a:buFont typeface="Arial"/>
              <a:buChar char="•"/>
            </a:pPr>
            <a:endParaRPr lang="en-CA" dirty="0" smtClean="0"/>
          </a:p>
          <a:p>
            <a:pPr marL="285750" indent="-285750">
              <a:buFont typeface="Arial"/>
              <a:buChar char="•"/>
            </a:pPr>
            <a:r>
              <a:rPr lang="en-CA" b="1" dirty="0"/>
              <a:t>Drug Development</a:t>
            </a:r>
            <a:r>
              <a:rPr lang="en-CA" b="1" dirty="0" smtClean="0"/>
              <a:t>: </a:t>
            </a:r>
            <a:r>
              <a:rPr lang="en-CA" dirty="0"/>
              <a:t>Identifying potential toxicity in new drugs early in the development process to avoid costly failures in later </a:t>
            </a:r>
            <a:r>
              <a:rPr lang="en-CA" dirty="0" smtClean="0"/>
              <a:t>stages</a:t>
            </a:r>
            <a:r>
              <a:rPr lang="en-CA" dirty="0"/>
              <a:t>.</a:t>
            </a:r>
            <a:r>
              <a:rPr lang="en-CA" dirty="0" smtClean="0"/>
              <a:t>  </a:t>
            </a:r>
            <a:endParaRPr lang="ru-RU" dirty="0"/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7315200" y="6492875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20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0" y="968959"/>
            <a:ext cx="2951474" cy="548312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29" y="968959"/>
            <a:ext cx="2951473" cy="5483126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774" y="968959"/>
            <a:ext cx="2722217" cy="19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21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43" y="910930"/>
            <a:ext cx="5603912" cy="3722833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43" y="4663862"/>
            <a:ext cx="5603912" cy="18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22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0" y="995147"/>
            <a:ext cx="3156520" cy="548904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50" y="995147"/>
            <a:ext cx="3132989" cy="5489048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39" y="992719"/>
            <a:ext cx="2697166" cy="20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9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23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96" y="793084"/>
            <a:ext cx="6429889" cy="3876174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96" y="4625828"/>
            <a:ext cx="6429889" cy="20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>
                <a:effectLst/>
              </a:rPr>
              <a:t>HistGradientBoostingClassifier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24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2" y="871648"/>
            <a:ext cx="3089592" cy="566644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56" y="871648"/>
            <a:ext cx="3045630" cy="5666443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66" y="871647"/>
            <a:ext cx="2825056" cy="209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Random Forest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25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73" y="871648"/>
            <a:ext cx="7075055" cy="362096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73" y="4477757"/>
            <a:ext cx="6284761" cy="21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5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>
                <a:effectLst/>
              </a:rPr>
              <a:t>Random Forest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26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0" y="924024"/>
            <a:ext cx="3155474" cy="564219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20" y="924024"/>
            <a:ext cx="3077308" cy="5621129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668" y="924024"/>
            <a:ext cx="2798332" cy="21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 smtClean="0">
                <a:effectLst/>
              </a:rPr>
              <a:t>AdaBoost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27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77" y="766017"/>
            <a:ext cx="6407510" cy="383245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61" y="4587634"/>
            <a:ext cx="5962338" cy="22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2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>
                <a:effectLst/>
              </a:rPr>
              <a:t>AdaBoost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28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8" y="871648"/>
            <a:ext cx="2989501" cy="5653349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013" y="871648"/>
            <a:ext cx="2839081" cy="418295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466" y="871648"/>
            <a:ext cx="2993552" cy="33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SVM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29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85" y="766896"/>
            <a:ext cx="6459883" cy="3596543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85" y="4365860"/>
            <a:ext cx="6198018" cy="23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>
                <a:effectLst/>
              </a:rPr>
              <a:t>Challenges in Toxicity Prediction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" y="1494253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CA" dirty="0"/>
              <a:t>Traditional methods rely on </a:t>
            </a:r>
            <a:r>
              <a:rPr lang="en-CA" b="1" dirty="0"/>
              <a:t>extensive laboratory testing</a:t>
            </a:r>
            <a:r>
              <a:rPr lang="en-CA" dirty="0"/>
              <a:t> and </a:t>
            </a:r>
            <a:r>
              <a:rPr lang="en-CA" b="1" dirty="0"/>
              <a:t>animal studies</a:t>
            </a:r>
            <a:r>
              <a:rPr lang="en-CA" dirty="0"/>
              <a:t>, which are time-consuming, costly, and ethically challenging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dirty="0"/>
              <a:t>There is a need for more </a:t>
            </a:r>
            <a:r>
              <a:rPr lang="en-CA" b="1" dirty="0"/>
              <a:t>efficient and reliable</a:t>
            </a:r>
            <a:r>
              <a:rPr lang="en-CA" dirty="0"/>
              <a:t> methods to predict toxicity.</a:t>
            </a:r>
            <a:endParaRPr lang="ru-RU" dirty="0"/>
          </a:p>
        </p:txBody>
      </p:sp>
      <p:pic>
        <p:nvPicPr>
          <p:cNvPr id="5" name="Изображение 4" descr="In-Vivo-Toxicity-Study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61" y="3177816"/>
            <a:ext cx="4631922" cy="2462618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7315200" y="6492875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3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>
                <a:effectLst/>
              </a:rPr>
              <a:t>SVM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30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9" y="870128"/>
            <a:ext cx="3067895" cy="5758101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78" y="871648"/>
            <a:ext cx="3070619" cy="5756581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017" y="871648"/>
            <a:ext cx="2834518" cy="21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 smtClean="0">
                <a:effectLst/>
              </a:rPr>
              <a:t>XGBoost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31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4" y="871648"/>
            <a:ext cx="7219292" cy="3490647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94" y="4328564"/>
            <a:ext cx="7337131" cy="22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3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>
                <a:effectLst/>
              </a:rPr>
              <a:t>XGBoost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32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0" y="871648"/>
            <a:ext cx="3031655" cy="568846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6" y="871649"/>
            <a:ext cx="3014622" cy="568846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92" y="871649"/>
            <a:ext cx="2805686" cy="21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7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 smtClean="0">
                <a:effectLst/>
              </a:rPr>
              <a:t>LightGBM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33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07" y="871648"/>
            <a:ext cx="7219292" cy="349136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4" y="4336824"/>
            <a:ext cx="7598995" cy="23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8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err="1">
                <a:effectLst/>
              </a:rPr>
              <a:t>LightGBM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34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2" y="1044032"/>
            <a:ext cx="2657930" cy="966001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3" y="2105543"/>
            <a:ext cx="2657930" cy="852444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93" y="3113799"/>
            <a:ext cx="2657930" cy="863033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93" y="4019261"/>
            <a:ext cx="2657930" cy="847379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2" y="5114486"/>
            <a:ext cx="2727765" cy="869644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135" y="1102460"/>
            <a:ext cx="2689107" cy="907573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135" y="2069620"/>
            <a:ext cx="2689107" cy="921483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2135" y="3113799"/>
            <a:ext cx="2689107" cy="966672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5948" y="4178662"/>
            <a:ext cx="2715293" cy="952734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2135" y="5157584"/>
            <a:ext cx="2715293" cy="963870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5482" y="1102460"/>
            <a:ext cx="2576693" cy="915778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482" y="2234553"/>
            <a:ext cx="2576693" cy="8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effectLst/>
              </a:rPr>
              <a:t>FNN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35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1" y="846744"/>
            <a:ext cx="8628823" cy="55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8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/>
              </a:rPr>
              <a:t>FNN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36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/>
              </a:rPr>
              <a:t>FNN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37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456"/>
            <a:ext cx="9144000" cy="451433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8791"/>
            <a:ext cx="9144000" cy="7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ffectLst/>
              </a:rPr>
              <a:t>FNN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38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0" y="871648"/>
            <a:ext cx="2831999" cy="102301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2" y="1997307"/>
            <a:ext cx="2840842" cy="1006646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9" y="3200977"/>
            <a:ext cx="2831999" cy="1001711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59" y="4270840"/>
            <a:ext cx="2909513" cy="1012561"/>
          </a:xfrm>
          <a:prstGeom prst="rect">
            <a:avLst/>
          </a:prstGeom>
        </p:spPr>
      </p:pic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10" y="5448093"/>
            <a:ext cx="2910756" cy="1012994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4208" y="887249"/>
            <a:ext cx="2933091" cy="1035209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294" y="1997307"/>
            <a:ext cx="2923005" cy="1023052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965" y="3200977"/>
            <a:ext cx="2854334" cy="1017204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2967" y="4363534"/>
            <a:ext cx="2882622" cy="981992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1257" y="5438074"/>
            <a:ext cx="2854332" cy="1023013"/>
          </a:xfrm>
          <a:prstGeom prst="rect">
            <a:avLst/>
          </a:prstGeom>
        </p:spPr>
      </p:pic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5588" y="887134"/>
            <a:ext cx="2836003" cy="1007527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5589" y="2034203"/>
            <a:ext cx="291465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39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9" y="736683"/>
            <a:ext cx="8023486" cy="57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3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>
                <a:effectLst/>
              </a:rPr>
              <a:t>The Role of Machine Learning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" y="932972"/>
            <a:ext cx="9143999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CA" b="1" dirty="0"/>
              <a:t>Efficiency:</a:t>
            </a:r>
            <a:r>
              <a:rPr lang="en-CA" dirty="0"/>
              <a:t> Machine learning models can analyze vast datasets quickly, identifying patterns and making predictions faster than traditional methods</a:t>
            </a:r>
            <a:r>
              <a:rPr lang="en-CA" dirty="0" smtClean="0"/>
              <a:t>.</a:t>
            </a:r>
          </a:p>
          <a:p>
            <a:pPr marL="285750" lvl="0" indent="-285750">
              <a:buFont typeface="Arial"/>
              <a:buChar char="•"/>
            </a:pPr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Accuracy:</a:t>
            </a:r>
            <a:r>
              <a:rPr lang="en-CA" dirty="0"/>
              <a:t> Advanced algorithms can improve prediction accuracy by learning from complex data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Scalability:</a:t>
            </a:r>
            <a:r>
              <a:rPr lang="en-CA" dirty="0"/>
              <a:t> Machine learning can handle large-scale data, making it suitable for evaluating numerous compounds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r>
              <a:rPr lang="en-CA" b="1" dirty="0" smtClean="0"/>
              <a:t>Machine </a:t>
            </a:r>
            <a:r>
              <a:rPr lang="en-CA" b="1" dirty="0"/>
              <a:t>Learning in Toxicity Prediction</a:t>
            </a:r>
            <a:r>
              <a:rPr lang="en-CA" b="1" dirty="0" smtClean="0"/>
              <a:t>:</a:t>
            </a:r>
          </a:p>
          <a:p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Data-Driven:</a:t>
            </a:r>
            <a:r>
              <a:rPr lang="en-CA" dirty="0"/>
              <a:t> Utilizes chemical structure data and known toxicity outcomes to train predictive models</a:t>
            </a:r>
            <a:r>
              <a:rPr lang="en-CA" dirty="0" smtClean="0"/>
              <a:t>.</a:t>
            </a:r>
          </a:p>
          <a:p>
            <a:pPr marL="285750" lvl="0" indent="-285750">
              <a:buFont typeface="Arial"/>
              <a:buChar char="•"/>
            </a:pPr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Feature Extraction:</a:t>
            </a:r>
            <a:r>
              <a:rPr lang="en-CA" dirty="0"/>
              <a:t> Derives meaningful features from chemical compounds (e.g., molecular weight, </a:t>
            </a:r>
            <a:r>
              <a:rPr lang="en-CA" dirty="0" err="1"/>
              <a:t>lipophilicity</a:t>
            </a:r>
            <a:r>
              <a:rPr lang="en-CA" dirty="0"/>
              <a:t>) to inform predictions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Predictive Modeling:</a:t>
            </a:r>
            <a:r>
              <a:rPr lang="en-CA" dirty="0"/>
              <a:t> Applies algorithms to predict the likelihood of toxicity in new compounds.</a:t>
            </a:r>
            <a:endParaRPr lang="ru-RU" dirty="0"/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7315200" y="6492875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9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40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4" y="832366"/>
            <a:ext cx="7808489" cy="56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41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23" y="871648"/>
            <a:ext cx="7677555" cy="55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42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" y="845460"/>
            <a:ext cx="7908324" cy="56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43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71600"/>
            <a:ext cx="8661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 Models Summary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44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84300"/>
            <a:ext cx="8636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2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Precision vs. Recall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149417" y="1979886"/>
            <a:ext cx="88416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CA" b="1" dirty="0"/>
              <a:t>Drug Development:</a:t>
            </a:r>
            <a:r>
              <a:rPr lang="en-CA" dirty="0"/>
              <a:t> High precision is generally better to avoid unnecessary costs and focus resources on truly toxic compounds</a:t>
            </a:r>
            <a:r>
              <a:rPr lang="en-CA" dirty="0" smtClean="0"/>
              <a:t>.</a:t>
            </a:r>
          </a:p>
          <a:p>
            <a:endParaRPr lang="en-CA" i="1" dirty="0" smtClean="0"/>
          </a:p>
          <a:p>
            <a:pPr algn="ctr"/>
            <a:r>
              <a:rPr lang="en-CA" i="1" dirty="0" smtClean="0"/>
              <a:t> Random Forest, </a:t>
            </a:r>
            <a:r>
              <a:rPr lang="en-CA" i="1" dirty="0" err="1" smtClean="0"/>
              <a:t>XGBoost</a:t>
            </a:r>
            <a:r>
              <a:rPr lang="en-CA" i="1" dirty="0" smtClean="0"/>
              <a:t>, </a:t>
            </a:r>
            <a:r>
              <a:rPr lang="en-CA" i="1" dirty="0" err="1" smtClean="0"/>
              <a:t>AdaBoost</a:t>
            </a:r>
            <a:r>
              <a:rPr lang="en-CA" i="1" dirty="0" smtClean="0"/>
              <a:t>, </a:t>
            </a:r>
            <a:r>
              <a:rPr lang="en-CA" i="1" dirty="0" err="1" smtClean="0"/>
              <a:t>LightGBM</a:t>
            </a:r>
            <a:r>
              <a:rPr lang="en-CA" i="1" dirty="0" smtClean="0"/>
              <a:t>, </a:t>
            </a:r>
            <a:r>
              <a:rPr lang="ru-RU" i="1" dirty="0" err="1" smtClean="0"/>
              <a:t>HistGradientBoostingClassifier</a:t>
            </a:r>
            <a:r>
              <a:rPr lang="en-US" i="1" dirty="0" smtClean="0"/>
              <a:t> </a:t>
            </a:r>
            <a:endParaRPr lang="ru-RU" i="1" dirty="0"/>
          </a:p>
          <a:p>
            <a:pPr lvl="0"/>
            <a:endParaRPr lang="ru-RU" dirty="0"/>
          </a:p>
          <a:p>
            <a:pPr marL="285750" lvl="0" indent="-285750">
              <a:buFont typeface="Arial"/>
              <a:buChar char="•"/>
            </a:pPr>
            <a:r>
              <a:rPr lang="en-CA" b="1" dirty="0"/>
              <a:t>Clinical Studies:</a:t>
            </a:r>
            <a:r>
              <a:rPr lang="en-CA" dirty="0"/>
              <a:t> High recall is generally better to ensure comprehensive safety and protect patients from potential toxic effects</a:t>
            </a:r>
            <a:r>
              <a:rPr lang="en-CA" dirty="0" smtClean="0"/>
              <a:t>.</a:t>
            </a:r>
          </a:p>
          <a:p>
            <a:pPr marL="285750" lvl="0" indent="-285750">
              <a:buFont typeface="Arial"/>
              <a:buChar char="•"/>
            </a:pPr>
            <a:endParaRPr lang="en-CA" dirty="0"/>
          </a:p>
          <a:p>
            <a:pPr lvl="0" algn="ctr"/>
            <a:r>
              <a:rPr lang="en-CA" i="1" dirty="0" smtClean="0"/>
              <a:t>SVM, Neural Network (FNN)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60888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Plot examples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46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2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Plot examples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47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4" y="981749"/>
            <a:ext cx="2190984" cy="2796566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42" y="1054244"/>
            <a:ext cx="2221731" cy="26378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563" y="1054244"/>
            <a:ext cx="2159103" cy="2536614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443" y="3847899"/>
            <a:ext cx="2221730" cy="2659818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563" y="3847899"/>
            <a:ext cx="2159103" cy="2605698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44" y="3910773"/>
            <a:ext cx="2190985" cy="26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Predictions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48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76300"/>
            <a:ext cx="6769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Predictions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49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07" y="844659"/>
            <a:ext cx="7217128" cy="56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Goals of the Project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315200" y="6492875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" y="1069944"/>
            <a:ext cx="9143999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CA" b="1" dirty="0" smtClean="0"/>
              <a:t>Explore </a:t>
            </a:r>
            <a:r>
              <a:rPr lang="en-CA" b="1" dirty="0"/>
              <a:t>the </a:t>
            </a:r>
            <a:r>
              <a:rPr lang="en-CA" b="1" dirty="0" smtClean="0"/>
              <a:t>Dataset</a:t>
            </a:r>
            <a:endParaRPr lang="ru-RU" dirty="0"/>
          </a:p>
          <a:p>
            <a:pPr lvl="0"/>
            <a:r>
              <a:rPr lang="en-CA" dirty="0"/>
              <a:t>Conduct a thorough analysis of the dataset to understand its structure, characteristics, and key features</a:t>
            </a:r>
            <a:r>
              <a:rPr lang="en-CA" dirty="0" smtClean="0"/>
              <a:t>.</a:t>
            </a:r>
          </a:p>
          <a:p>
            <a:pPr lvl="0"/>
            <a:r>
              <a:rPr lang="en-CA" dirty="0" smtClean="0"/>
              <a:t>Identify </a:t>
            </a:r>
            <a:r>
              <a:rPr lang="en-CA" dirty="0"/>
              <a:t>and </a:t>
            </a:r>
            <a:r>
              <a:rPr lang="en-CA" dirty="0" err="1"/>
              <a:t>preprocess</a:t>
            </a:r>
            <a:r>
              <a:rPr lang="en-CA" dirty="0"/>
              <a:t> relevant data, including feature extraction from chemical compounds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r>
              <a:rPr lang="en-CA" b="1" dirty="0"/>
              <a:t>2. Build Predictive </a:t>
            </a:r>
            <a:r>
              <a:rPr lang="en-CA" b="1" dirty="0" smtClean="0"/>
              <a:t>Models</a:t>
            </a:r>
          </a:p>
          <a:p>
            <a:pPr lvl="0"/>
            <a:r>
              <a:rPr lang="en-CA" dirty="0" smtClean="0"/>
              <a:t>Develop </a:t>
            </a:r>
            <a:r>
              <a:rPr lang="en-CA" dirty="0"/>
              <a:t>various machine learning models to predict the toxicity of chemical compounds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r>
              <a:rPr lang="en-CA" b="1" dirty="0" smtClean="0"/>
              <a:t>3</a:t>
            </a:r>
            <a:r>
              <a:rPr lang="en-CA" b="1" dirty="0"/>
              <a:t>. Compare Model </a:t>
            </a:r>
            <a:r>
              <a:rPr lang="en-CA" b="1" dirty="0" smtClean="0"/>
              <a:t>Performance</a:t>
            </a:r>
          </a:p>
          <a:p>
            <a:pPr lvl="0"/>
            <a:r>
              <a:rPr lang="en-CA" dirty="0" smtClean="0"/>
              <a:t>Evaluate </a:t>
            </a:r>
            <a:r>
              <a:rPr lang="en-CA" dirty="0"/>
              <a:t>and compare the performance of different models using appropriate metrics such as accuracy, precision, recall, and F1 score</a:t>
            </a:r>
            <a:r>
              <a:rPr lang="en-CA" dirty="0" smtClean="0"/>
              <a:t>.</a:t>
            </a:r>
          </a:p>
          <a:p>
            <a:pPr lvl="0"/>
            <a:endParaRPr lang="ru-RU" dirty="0"/>
          </a:p>
          <a:p>
            <a:r>
              <a:rPr lang="en-CA" b="1" dirty="0" smtClean="0"/>
              <a:t>4</a:t>
            </a:r>
            <a:r>
              <a:rPr lang="en-CA" b="1" dirty="0"/>
              <a:t>. Run </a:t>
            </a:r>
            <a:r>
              <a:rPr lang="en-CA" b="1" dirty="0" smtClean="0"/>
              <a:t>Predictions</a:t>
            </a:r>
          </a:p>
          <a:p>
            <a:pPr lvl="0"/>
            <a:r>
              <a:rPr lang="en-CA" dirty="0" smtClean="0"/>
              <a:t>Apply </a:t>
            </a:r>
            <a:r>
              <a:rPr lang="en-CA" dirty="0"/>
              <a:t>the best-performing model to predict the toxicity of new, unseen chemical compounds.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392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Predictions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50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144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Predictions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51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79" y="859073"/>
            <a:ext cx="6722528" cy="56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Predictions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52</a:t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981200"/>
            <a:ext cx="5003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0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2873914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Thank you!</a:t>
            </a: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137400" y="6354762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7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99075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Imports: Libraries and Packages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31" y="994657"/>
            <a:ext cx="2286000" cy="4699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31" y="1469803"/>
            <a:ext cx="2362200" cy="4445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926755"/>
            <a:ext cx="3327400" cy="4699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131" y="2396655"/>
            <a:ext cx="2540000" cy="7112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1" y="933908"/>
            <a:ext cx="5342877" cy="3717982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3" y="4651890"/>
            <a:ext cx="6191137" cy="19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Dataset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17922"/>
            <a:ext cx="3479800" cy="7493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867222"/>
            <a:ext cx="7975600" cy="14732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58" y="3611112"/>
            <a:ext cx="8321748" cy="2486376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551" y="3611112"/>
            <a:ext cx="613603" cy="2486376"/>
          </a:xfrm>
          <a:prstGeom prst="rect">
            <a:avLst/>
          </a:prstGeom>
        </p:spPr>
      </p:pic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8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Dataset Analysis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5" y="996169"/>
            <a:ext cx="4277666" cy="55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0" y="9929"/>
            <a:ext cx="9144000" cy="861719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effectLst/>
              </a:rPr>
              <a:t>Dataset Analysis</a:t>
            </a:r>
            <a:r>
              <a:rPr lang="ru-RU" dirty="0">
                <a:effectLst/>
              </a:rPr>
              <a:t/>
            </a:r>
            <a:br>
              <a:rPr lang="ru-RU" dirty="0">
                <a:effectLst/>
              </a:rPr>
            </a:br>
            <a:endParaRPr lang="ru-RU" dirty="0">
              <a:effectLst/>
            </a:endParaRPr>
          </a:p>
        </p:txBody>
      </p:sp>
      <p:sp>
        <p:nvSpPr>
          <p:cNvPr id="9" name="Номер слайда 5"/>
          <p:cNvSpPr txBox="1">
            <a:spLocks/>
          </p:cNvSpPr>
          <p:nvPr/>
        </p:nvSpPr>
        <p:spPr>
          <a:xfrm>
            <a:off x="7137400" y="6354762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7E63A33-8271-4DD0-9C48-789913D7C115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185"/>
            <a:ext cx="9144000" cy="12474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052"/>
            <a:ext cx="9144000" cy="41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8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Воздушный поток.thmx</Template>
  <TotalTime>386</TotalTime>
  <Words>570</Words>
  <Application>Microsoft Macintosh PowerPoint</Application>
  <PresentationFormat>Экран (4:3)</PresentationFormat>
  <Paragraphs>167</Paragraphs>
  <Slides>53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Воздушный поток</vt:lpstr>
      <vt:lpstr>Machine Learning  Techniques for Chemical Toxicity Prediction</vt:lpstr>
      <vt:lpstr>Significance of Toxicity Prediction</vt:lpstr>
      <vt:lpstr>Challenges in Toxicity Prediction  </vt:lpstr>
      <vt:lpstr>The Role of Machine Learning   </vt:lpstr>
      <vt:lpstr>Goals of the Project  </vt:lpstr>
      <vt:lpstr>Imports: Libraries and Packages  </vt:lpstr>
      <vt:lpstr>Dataset  </vt:lpstr>
      <vt:lpstr>Dataset Analysis </vt:lpstr>
      <vt:lpstr>Dataset Analysis </vt:lpstr>
      <vt:lpstr>Dataset Analysis </vt:lpstr>
      <vt:lpstr>Dataset Analysis </vt:lpstr>
      <vt:lpstr>Feature Engineering </vt:lpstr>
      <vt:lpstr>Feature Engineering </vt:lpstr>
      <vt:lpstr>Feature Engineering </vt:lpstr>
      <vt:lpstr>Feature Engineering  </vt:lpstr>
      <vt:lpstr>Feature Generation </vt:lpstr>
      <vt:lpstr>Feature Engineering  </vt:lpstr>
      <vt:lpstr>Prediction Models </vt:lpstr>
      <vt:lpstr>HistGradientBoostingClassifier</vt:lpstr>
      <vt:lpstr>HistGradientBoostingClassifier</vt:lpstr>
      <vt:lpstr>HistGradientBoostingClassifier </vt:lpstr>
      <vt:lpstr>HistGradientBoostingClassifier </vt:lpstr>
      <vt:lpstr>HistGradientBoostingClassifier </vt:lpstr>
      <vt:lpstr>HistGradientBoostingClassifier </vt:lpstr>
      <vt:lpstr>Random Forest </vt:lpstr>
      <vt:lpstr>Random Forest  </vt:lpstr>
      <vt:lpstr>AdaBoost </vt:lpstr>
      <vt:lpstr>AdaBoost</vt:lpstr>
      <vt:lpstr>SVM </vt:lpstr>
      <vt:lpstr>SVM  </vt:lpstr>
      <vt:lpstr>XGBoost </vt:lpstr>
      <vt:lpstr>XGBoost  </vt:lpstr>
      <vt:lpstr>LightGBM </vt:lpstr>
      <vt:lpstr>LightGBM</vt:lpstr>
      <vt:lpstr>FNN </vt:lpstr>
      <vt:lpstr>FNN </vt:lpstr>
      <vt:lpstr>FNN </vt:lpstr>
      <vt:lpstr>FNN </vt:lpstr>
      <vt:lpstr>Prediction Models Summary </vt:lpstr>
      <vt:lpstr>Prediction Models Summary </vt:lpstr>
      <vt:lpstr>Prediction Models Summary </vt:lpstr>
      <vt:lpstr>Prediction Models Summary </vt:lpstr>
      <vt:lpstr>Prediction Models Summary </vt:lpstr>
      <vt:lpstr>Prediction Models Summary </vt:lpstr>
      <vt:lpstr>Precision vs. Recall </vt:lpstr>
      <vt:lpstr>Plot examples </vt:lpstr>
      <vt:lpstr>Plot examples </vt:lpstr>
      <vt:lpstr>Predictions</vt:lpstr>
      <vt:lpstr>Predictions</vt:lpstr>
      <vt:lpstr>Predictions</vt:lpstr>
      <vt:lpstr>Predictions</vt:lpstr>
      <vt:lpstr>Predictions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masha</dc:creator>
  <cp:lastModifiedBy>masha</cp:lastModifiedBy>
  <cp:revision>80</cp:revision>
  <dcterms:created xsi:type="dcterms:W3CDTF">2024-05-28T17:40:01Z</dcterms:created>
  <dcterms:modified xsi:type="dcterms:W3CDTF">2024-06-07T03:20:44Z</dcterms:modified>
</cp:coreProperties>
</file>